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732" r:id="rId2"/>
    <p:sldId id="722" r:id="rId3"/>
    <p:sldId id="723" r:id="rId4"/>
    <p:sldId id="724" r:id="rId5"/>
    <p:sldId id="725" r:id="rId6"/>
    <p:sldId id="726" r:id="rId7"/>
    <p:sldId id="727" r:id="rId8"/>
    <p:sldId id="728" r:id="rId9"/>
    <p:sldId id="729" r:id="rId10"/>
    <p:sldId id="730" r:id="rId11"/>
    <p:sldId id="731" r:id="rId12"/>
    <p:sldId id="73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837C7C-B0D3-45E2-A34D-A0C5AD2CE802}" v="21" dt="2019-10-09T00:20:11.0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 Cermak" userId="61293d962b77ac78" providerId="LiveId" clId="{11837C7C-B0D3-45E2-A34D-A0C5AD2CE802}"/>
    <pc:docChg chg="custSel addSld modSld sldOrd">
      <pc:chgData name="Dan Cermak" userId="61293d962b77ac78" providerId="LiveId" clId="{11837C7C-B0D3-45E2-A34D-A0C5AD2CE802}" dt="2019-10-09T00:20:11.009" v="393"/>
      <pc:docMkLst>
        <pc:docMk/>
      </pc:docMkLst>
      <pc:sldChg chg="modSp">
        <pc:chgData name="Dan Cermak" userId="61293d962b77ac78" providerId="LiveId" clId="{11837C7C-B0D3-45E2-A34D-A0C5AD2CE802}" dt="2019-10-09T00:04:52.140" v="392" actId="6549"/>
        <pc:sldMkLst>
          <pc:docMk/>
          <pc:sldMk cId="4097173740" sldId="728"/>
        </pc:sldMkLst>
        <pc:spChg chg="mod">
          <ac:chgData name="Dan Cermak" userId="61293d962b77ac78" providerId="LiveId" clId="{11837C7C-B0D3-45E2-A34D-A0C5AD2CE802}" dt="2019-10-09T00:04:52.140" v="392" actId="6549"/>
          <ac:spMkLst>
            <pc:docMk/>
            <pc:sldMk cId="4097173740" sldId="728"/>
            <ac:spMk id="3" creationId="{C5645E0F-0953-49F8-ACFA-18A7AFA76E03}"/>
          </ac:spMkLst>
        </pc:spChg>
      </pc:sldChg>
      <pc:sldChg chg="modSp">
        <pc:chgData name="Dan Cermak" userId="61293d962b77ac78" providerId="LiveId" clId="{11837C7C-B0D3-45E2-A34D-A0C5AD2CE802}" dt="2019-10-08T21:45:49.048" v="390" actId="20577"/>
        <pc:sldMkLst>
          <pc:docMk/>
          <pc:sldMk cId="1188559632" sldId="729"/>
        </pc:sldMkLst>
        <pc:spChg chg="mod">
          <ac:chgData name="Dan Cermak" userId="61293d962b77ac78" providerId="LiveId" clId="{11837C7C-B0D3-45E2-A34D-A0C5AD2CE802}" dt="2019-10-08T21:45:49.048" v="390" actId="20577"/>
          <ac:spMkLst>
            <pc:docMk/>
            <pc:sldMk cId="1188559632" sldId="729"/>
            <ac:spMk id="3" creationId="{8FF97F57-A904-438D-AD8C-EED15153ADB2}"/>
          </ac:spMkLst>
        </pc:spChg>
      </pc:sldChg>
      <pc:sldChg chg="ord">
        <pc:chgData name="Dan Cermak" userId="61293d962b77ac78" providerId="LiveId" clId="{11837C7C-B0D3-45E2-A34D-A0C5AD2CE802}" dt="2019-10-09T00:20:11.009" v="393"/>
        <pc:sldMkLst>
          <pc:docMk/>
          <pc:sldMk cId="364773342" sldId="731"/>
        </pc:sldMkLst>
      </pc:sldChg>
      <pc:sldChg chg="addSp delSp modSp add ord">
        <pc:chgData name="Dan Cermak" userId="61293d962b77ac78" providerId="LiveId" clId="{11837C7C-B0D3-45E2-A34D-A0C5AD2CE802}" dt="2019-10-08T21:10:42.421" v="51"/>
        <pc:sldMkLst>
          <pc:docMk/>
          <pc:sldMk cId="3702151285" sldId="732"/>
        </pc:sldMkLst>
        <pc:spChg chg="add del mod">
          <ac:chgData name="Dan Cermak" userId="61293d962b77ac78" providerId="LiveId" clId="{11837C7C-B0D3-45E2-A34D-A0C5AD2CE802}" dt="2019-10-08T21:10:42.421" v="51"/>
          <ac:spMkLst>
            <pc:docMk/>
            <pc:sldMk cId="3702151285" sldId="732"/>
            <ac:spMk id="2" creationId="{F29BF7CD-BE73-4301-B728-1EFFF000EA52}"/>
          </ac:spMkLst>
        </pc:spChg>
        <pc:spChg chg="mod">
          <ac:chgData name="Dan Cermak" userId="61293d962b77ac78" providerId="LiveId" clId="{11837C7C-B0D3-45E2-A34D-A0C5AD2CE802}" dt="2019-10-08T21:10:25.882" v="49" actId="404"/>
          <ac:spMkLst>
            <pc:docMk/>
            <pc:sldMk cId="3702151285" sldId="732"/>
            <ac:spMk id="3" creationId="{8FF97F57-A904-438D-AD8C-EED15153ADB2}"/>
          </ac:spMkLst>
        </pc:spChg>
        <pc:spChg chg="del mod">
          <ac:chgData name="Dan Cermak" userId="61293d962b77ac78" providerId="LiveId" clId="{11837C7C-B0D3-45E2-A34D-A0C5AD2CE802}" dt="2019-10-08T21:10:37.473" v="50"/>
          <ac:spMkLst>
            <pc:docMk/>
            <pc:sldMk cId="3702151285" sldId="732"/>
            <ac:spMk id="7" creationId="{B4BA7D12-DDE5-44C2-B715-679138A499E8}"/>
          </ac:spMkLst>
        </pc:spChg>
      </pc:sldChg>
      <pc:sldChg chg="modSp add">
        <pc:chgData name="Dan Cermak" userId="61293d962b77ac78" providerId="LiveId" clId="{11837C7C-B0D3-45E2-A34D-A0C5AD2CE802}" dt="2019-10-08T21:37:06.970" v="333"/>
        <pc:sldMkLst>
          <pc:docMk/>
          <pc:sldMk cId="4219680247" sldId="733"/>
        </pc:sldMkLst>
        <pc:spChg chg="mod">
          <ac:chgData name="Dan Cermak" userId="61293d962b77ac78" providerId="LiveId" clId="{11837C7C-B0D3-45E2-A34D-A0C5AD2CE802}" dt="2019-10-08T21:22:08.410" v="99" actId="20577"/>
          <ac:spMkLst>
            <pc:docMk/>
            <pc:sldMk cId="4219680247" sldId="733"/>
            <ac:spMk id="6" creationId="{E0EB9B51-16B2-4E98-88D3-D49287636FBD}"/>
          </ac:spMkLst>
        </pc:spChg>
        <pc:spChg chg="mod">
          <ac:chgData name="Dan Cermak" userId="61293d962b77ac78" providerId="LiveId" clId="{11837C7C-B0D3-45E2-A34D-A0C5AD2CE802}" dt="2019-10-08T21:37:06.970" v="333"/>
          <ac:spMkLst>
            <pc:docMk/>
            <pc:sldMk cId="4219680247" sldId="733"/>
            <ac:spMk id="7" creationId="{91C43798-DEBA-4ABC-A4A9-5FCBF3A84CD3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689BA-9A2C-4E95-B71E-092E25378CB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C01B6-B1D5-43C2-B378-B41F7010B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977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14949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8799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870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16487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8042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242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3570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855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1870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80568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5461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E03C5A-84C4-4174-8126-8DE6933E072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9620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24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35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24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01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84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589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3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86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50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87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29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D6F0C-1B62-4A4B-B205-559A1FC97015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0A973-04F0-4413-B53D-C445ADDD5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95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xr.design/tags/ui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time_continue=9&amp;v=N6JEAUjXeQI" TargetMode="External"/><Relationship Id="rId3" Type="http://schemas.openxmlformats.org/officeDocument/2006/relationships/hyperlink" Target="https://www.youtube.com/watch?time_continue=159&amp;v=2Top9QH3UzU" TargetMode="External"/><Relationship Id="rId7" Type="http://schemas.openxmlformats.org/officeDocument/2006/relationships/hyperlink" Target="https://www.youtube.com/watch?time_continue=2&amp;v=kHMCKNUGGS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fLp_2v8y4jg" TargetMode="External"/><Relationship Id="rId11" Type="http://schemas.openxmlformats.org/officeDocument/2006/relationships/hyperlink" Target="https://www.youtube.com/watch?v=Cr3wc1tDLP8" TargetMode="External"/><Relationship Id="rId5" Type="http://schemas.openxmlformats.org/officeDocument/2006/relationships/hyperlink" Target="https://www.youtube.com/watch?v=dhyCtkrIceI" TargetMode="External"/><Relationship Id="rId10" Type="http://schemas.openxmlformats.org/officeDocument/2006/relationships/hyperlink" Target="https://www.youtube.com/watch?v=4y4WobB-b90" TargetMode="External"/><Relationship Id="rId4" Type="http://schemas.openxmlformats.org/officeDocument/2006/relationships/hyperlink" Target="https://www.youtube.com/watch?v=MDd6dR9YIj8" TargetMode="External"/><Relationship Id="rId9" Type="http://schemas.openxmlformats.org/officeDocument/2006/relationships/hyperlink" Target="https://www.youtube.com/watch?v=KodswdrBYV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xr.design/tags/ui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time_continue=31&amp;v=9fgkpM6211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FF97F57-A904-438D-AD8C-EED15153ADB2}"/>
              </a:ext>
            </a:extLst>
          </p:cNvPr>
          <p:cNvSpPr/>
          <p:nvPr/>
        </p:nvSpPr>
        <p:spPr>
          <a:xfrm>
            <a:off x="115747" y="1226916"/>
            <a:ext cx="11781392" cy="5379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>
              <a:solidFill>
                <a:prstClr val="white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 Design Specifics</a:t>
            </a:r>
          </a:p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prstClr val="white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>
              <a:solidFill>
                <a:prstClr val="white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>
              <a:solidFill>
                <a:prstClr val="white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dirty="0">
              <a:solidFill>
                <a:prstClr val="white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6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151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0EB9B51-16B2-4E98-88D3-D49287636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Specifics: Teleportation movement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C43798-DEBA-4ABC-A4A9-5FCBF3A84CD3}"/>
              </a:ext>
            </a:extLst>
          </p:cNvPr>
          <p:cNvSpPr txBox="1"/>
          <p:nvPr/>
        </p:nvSpPr>
        <p:spPr>
          <a:xfrm>
            <a:off x="181876" y="1255694"/>
            <a:ext cx="11334388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Collection of movement methods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Dash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Blindered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Teleportation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Gaze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Directed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Restricted Directed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Turning methods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Drag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Snap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http://www.xr.design/tags/ui</a:t>
            </a:r>
            <a:endParaRPr kumimoji="0" lang="en-US" sz="18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7480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4BA7D12-DDE5-44C2-B715-679138A4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Specifics: Tracking Saccades will change room play</a:t>
            </a:r>
          </a:p>
        </p:txBody>
      </p:sp>
      <p:pic>
        <p:nvPicPr>
          <p:cNvPr id="2050" name="Picture 2" descr="saccade vr infinite walking brain trick">
            <a:extLst>
              <a:ext uri="{FF2B5EF4-FFF2-40B4-BE49-F238E27FC236}">
                <a16:creationId xmlns:a16="http://schemas.microsoft.com/office/drawing/2014/main" id="{C70F5352-8BCC-4DC7-86EE-A6D038C47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6571" y="1277754"/>
            <a:ext cx="6858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B117D6-C8C7-4B12-AEBF-679C68D9AAEB}"/>
              </a:ext>
            </a:extLst>
          </p:cNvPr>
          <p:cNvSpPr txBox="1"/>
          <p:nvPr/>
        </p:nvSpPr>
        <p:spPr>
          <a:xfrm>
            <a:off x="0" y="1183907"/>
            <a:ext cx="5246571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Saccades refer to the rapid eye movements that occur as you scan a room.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Stony Brook University, Nvidia, and Adobe figure out a way to redirect the VR world as your saccades were occurring.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allows perceived movement across a large space that occurs in a much smaller space.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eliminates the simulation sickness often caused by movement.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773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0EB9B51-16B2-4E98-88D3-D49287636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Design: Project Review and Critique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C43798-DEBA-4ABC-A4A9-5FCBF3A84CD3}"/>
              </a:ext>
            </a:extLst>
          </p:cNvPr>
          <p:cNvSpPr txBox="1"/>
          <p:nvPr/>
        </p:nvSpPr>
        <p:spPr>
          <a:xfrm>
            <a:off x="181876" y="1255694"/>
            <a:ext cx="113343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Barrier: </a:t>
            </a:r>
            <a:r>
              <a:rPr lang="en-US" dirty="0">
                <a:hlinkClick r:id="rId3"/>
              </a:rPr>
              <a:t>https://www.youtube.com/watch?time_continue=159&amp;v=2Top9QH3UzU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lvl="0">
              <a:defRPr/>
            </a:pP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Pool Simulator: </a:t>
            </a:r>
            <a:r>
              <a:rPr lang="en-US" dirty="0">
                <a:hlinkClick r:id="rId4"/>
              </a:rPr>
              <a:t>https://www.youtube.com/watch?v=MDd6dR9YIj8</a:t>
            </a:r>
            <a:endParaRPr lang="en-US" dirty="0"/>
          </a:p>
          <a:p>
            <a:pPr lvl="0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Harry Potter: </a:t>
            </a:r>
            <a:r>
              <a:rPr lang="en-US" dirty="0">
                <a:hlinkClick r:id="rId5"/>
              </a:rPr>
              <a:t>https://www.youtube.com/watch?v=dhyCtkrIceI</a:t>
            </a:r>
            <a:endParaRPr lang="en-US" dirty="0"/>
          </a:p>
          <a:p>
            <a:pPr lvl="0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lvl="0">
              <a:defRPr/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101010: </a:t>
            </a:r>
            <a:r>
              <a:rPr lang="en-US" dirty="0">
                <a:hlinkClick r:id="rId6"/>
              </a:rPr>
              <a:t>https://www.youtube.com/watch?v=fLp_2v8y4jg</a:t>
            </a:r>
            <a:endParaRPr lang="en-US" dirty="0"/>
          </a:p>
          <a:p>
            <a:pPr lvl="0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Auto Industry Hazards: </a:t>
            </a:r>
            <a:r>
              <a:rPr lang="en-US" dirty="0">
                <a:hlinkClick r:id="rId7"/>
              </a:rPr>
              <a:t>https://www.youtube.com/watch?time_continue=2&amp;v=kHMCKNUGGSg</a:t>
            </a:r>
            <a:endParaRPr lang="en-US" dirty="0"/>
          </a:p>
          <a:p>
            <a:pPr lvl="0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Spellcasting: </a:t>
            </a:r>
            <a:r>
              <a:rPr lang="en-US" dirty="0">
                <a:hlinkClick r:id="rId8"/>
              </a:rPr>
              <a:t>https://www.youtube.com/watch?time_continue=9&amp;v=N6JEAUjXeQI</a:t>
            </a:r>
            <a:endParaRPr lang="en-US" dirty="0"/>
          </a:p>
          <a:p>
            <a:pPr lvl="0">
              <a:defRPr/>
            </a:pPr>
            <a:endParaRPr lang="en-US" dirty="0">
              <a:solidFill>
                <a:prstClr val="white"/>
              </a:solidFill>
              <a:latin typeface="Calibri" panose="020F0502020204030204"/>
            </a:endParaRPr>
          </a:p>
          <a:p>
            <a:pPr lvl="0">
              <a:defRPr/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Object Avoidance: </a:t>
            </a:r>
            <a:r>
              <a:rPr lang="en-US" dirty="0">
                <a:hlinkClick r:id="rId9"/>
              </a:rPr>
              <a:t>https://www.youtube.com/watch?v=KodswdrBYVk</a:t>
            </a:r>
            <a:endParaRPr lang="en-US" dirty="0"/>
          </a:p>
          <a:p>
            <a:pPr lvl="0">
              <a:defRPr/>
            </a:pPr>
            <a:endParaRPr lang="en-US" dirty="0"/>
          </a:p>
          <a:p>
            <a:pPr lvl="0">
              <a:defRPr/>
            </a:pPr>
            <a:r>
              <a:rPr lang="en-US" dirty="0">
                <a:solidFill>
                  <a:schemeClr val="bg1"/>
                </a:solidFill>
              </a:rPr>
              <a:t>Naruto Simulator: </a:t>
            </a:r>
            <a:r>
              <a:rPr lang="en-US" dirty="0">
                <a:hlinkClick r:id="rId10"/>
              </a:rPr>
              <a:t>https://www.youtube.com/watch?v=4y4WobB-b90</a:t>
            </a:r>
            <a:endParaRPr lang="en-US" dirty="0"/>
          </a:p>
          <a:p>
            <a:pPr lvl="0">
              <a:defRPr/>
            </a:pPr>
            <a:endParaRPr lang="en-US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en-US" dirty="0">
                <a:solidFill>
                  <a:schemeClr val="bg1"/>
                </a:solidFill>
              </a:rPr>
              <a:t>Factory Simulator: </a:t>
            </a:r>
            <a:r>
              <a:rPr lang="en-US" dirty="0">
                <a:hlinkClick r:id="rId11"/>
              </a:rPr>
              <a:t>https://www.youtube.com/watch?v=Cr3wc1tDLP8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680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FF97F57-A904-438D-AD8C-EED15153ADB2}"/>
              </a:ext>
            </a:extLst>
          </p:cNvPr>
          <p:cNvSpPr/>
          <p:nvPr/>
        </p:nvSpPr>
        <p:spPr>
          <a:xfrm>
            <a:off x="115748" y="1226916"/>
            <a:ext cx="6344258" cy="5134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presence as an issue related to informing the player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Textual interfaces are an intrusion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 will never completely go away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Put it only where it’s really needed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Resolution is a major constraint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Leads to aliasing with hard edges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Anti-aliasing helps but impacts performance</a:t>
            </a:r>
          </a:p>
          <a:p>
            <a:pPr marL="457200" marR="0" lvl="1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Avoid hard edges and thin lines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 Resolution is impacted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Larger is better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Avoid showing text on white and translucent backgrounds.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Current HMDs are about 13 PPD (pixels per degree)</a:t>
            </a:r>
          </a:p>
          <a:p>
            <a:pPr marL="1200150" marR="0" lvl="2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 should be ~1.5° degrees tall</a:t>
            </a:r>
          </a:p>
          <a:p>
            <a:pPr marL="1200150" marR="0" lvl="2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 roughly 20px tall on most current displays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 should be &gt;1.3 meters from the user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4BA7D12-DDE5-44C2-B715-679138A4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 fontScale="90000"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Specifics: UI: Text in VR</a:t>
            </a:r>
            <a:br>
              <a:rPr lang="en-US" sz="3200" dirty="0">
                <a:solidFill>
                  <a:schemeClr val="bg1"/>
                </a:solidFill>
                <a:latin typeface="+mn-lt"/>
              </a:rPr>
            </a:br>
            <a:r>
              <a:rPr lang="en-US" sz="1800" i="1" dirty="0">
                <a:solidFill>
                  <a:prstClr val="white"/>
                </a:solidFill>
                <a:latin typeface="Calibri" panose="020F0502020204030204"/>
              </a:rPr>
              <a:t>Patrick </a:t>
            </a:r>
            <a:r>
              <a:rPr lang="en-US" sz="1800" i="1" dirty="0" err="1">
                <a:solidFill>
                  <a:prstClr val="white"/>
                </a:solidFill>
                <a:latin typeface="Calibri" panose="020F0502020204030204"/>
              </a:rPr>
              <a:t>O'Luanaigh</a:t>
            </a:r>
            <a:r>
              <a:rPr lang="en-US" sz="1800" i="1" dirty="0">
                <a:solidFill>
                  <a:prstClr val="white"/>
                </a:solidFill>
                <a:latin typeface="Calibri" panose="020F0502020204030204"/>
              </a:rPr>
              <a:t> (</a:t>
            </a:r>
            <a:r>
              <a:rPr lang="en-US" sz="1800" i="1" dirty="0" err="1">
                <a:solidFill>
                  <a:prstClr val="white"/>
                </a:solidFill>
                <a:latin typeface="Calibri" panose="020F0502020204030204"/>
              </a:rPr>
              <a:t>nDreams</a:t>
            </a:r>
            <a:r>
              <a:rPr lang="en-US" sz="1800" i="1" dirty="0">
                <a:solidFill>
                  <a:prstClr val="white"/>
                </a:solidFill>
                <a:latin typeface="Calibri" panose="020F0502020204030204"/>
              </a:rPr>
              <a:t>), Mike Alger, (Google)</a:t>
            </a:r>
            <a:endParaRPr lang="en-US" sz="3200" dirty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9B47C5-DA2B-42DD-A4A4-8C27D89412D0}"/>
              </a:ext>
            </a:extLst>
          </p:cNvPr>
          <p:cNvGrpSpPr/>
          <p:nvPr/>
        </p:nvGrpSpPr>
        <p:grpSpPr>
          <a:xfrm>
            <a:off x="6400794" y="1146837"/>
            <a:ext cx="5553682" cy="2903045"/>
            <a:chOff x="6012674" y="1146837"/>
            <a:chExt cx="5553682" cy="2903045"/>
          </a:xfrm>
        </p:grpSpPr>
        <p:pic>
          <p:nvPicPr>
            <p:cNvPr id="4" name="Picture 3" descr="A picture containing person&#10;&#10;Description automatically generated">
              <a:extLst>
                <a:ext uri="{FF2B5EF4-FFF2-40B4-BE49-F238E27FC236}">
                  <a16:creationId xmlns:a16="http://schemas.microsoft.com/office/drawing/2014/main" id="{1D6FC5ED-3156-4FCF-9014-68C6D581B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12674" y="1146837"/>
              <a:ext cx="5553682" cy="284626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8F1D787-F119-47F7-8D7F-7542646260B6}"/>
                </a:ext>
              </a:extLst>
            </p:cNvPr>
            <p:cNvSpPr txBox="1"/>
            <p:nvPr/>
          </p:nvSpPr>
          <p:spPr>
            <a:xfrm>
              <a:off x="10788604" y="3680550"/>
              <a:ext cx="6732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Alger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FF43F94-1824-4EA0-828A-2BEA0544FC4C}"/>
              </a:ext>
            </a:extLst>
          </p:cNvPr>
          <p:cNvGrpSpPr/>
          <p:nvPr/>
        </p:nvGrpSpPr>
        <p:grpSpPr>
          <a:xfrm>
            <a:off x="6400795" y="4106664"/>
            <a:ext cx="5553681" cy="2694780"/>
            <a:chOff x="6012675" y="4106664"/>
            <a:chExt cx="5553681" cy="2694780"/>
          </a:xfrm>
        </p:grpSpPr>
        <p:pic>
          <p:nvPicPr>
            <p:cNvPr id="6" name="Picture 5" descr="A close up of a person&#10;&#10;Description automatically generated">
              <a:extLst>
                <a:ext uri="{FF2B5EF4-FFF2-40B4-BE49-F238E27FC236}">
                  <a16:creationId xmlns:a16="http://schemas.microsoft.com/office/drawing/2014/main" id="{C0A3D1C0-CE96-4601-9A6A-3BAA1BDCC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12675" y="4106664"/>
              <a:ext cx="5553681" cy="263799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D3137D-71C0-49F3-93A5-138ED5240B96}"/>
                </a:ext>
              </a:extLst>
            </p:cNvPr>
            <p:cNvSpPr txBox="1"/>
            <p:nvPr/>
          </p:nvSpPr>
          <p:spPr>
            <a:xfrm>
              <a:off x="10855887" y="6432112"/>
              <a:ext cx="6732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Alger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2964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FF97F57-A904-438D-AD8C-EED15153ADB2}"/>
              </a:ext>
            </a:extLst>
          </p:cNvPr>
          <p:cNvSpPr/>
          <p:nvPr/>
        </p:nvSpPr>
        <p:spPr>
          <a:xfrm>
            <a:off x="115747" y="1226916"/>
            <a:ext cx="11781392" cy="3831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Minimal is best 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Diegetic methods work best for VR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presence as an issue related to informing the player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Textual interfaces are an intrusion</a:t>
            </a:r>
          </a:p>
          <a:p>
            <a:pPr marL="1257300" marR="0" lvl="2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Text will never completely go away</a:t>
            </a:r>
          </a:p>
          <a:p>
            <a:pPr marL="1257300" marR="0" lvl="2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Put it only where it’s really needed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you need interface in the Content Area 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Consider the Peripheral Zone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Better would be an on-arm or on controller interface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Gaze interface is interested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4BA7D12-DDE5-44C2-B715-679138A4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 fontScale="90000"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Specifics: UI, where does it belong</a:t>
            </a:r>
            <a:br>
              <a:rPr lang="en-US" sz="3200" dirty="0">
                <a:solidFill>
                  <a:schemeClr val="bg1"/>
                </a:solidFill>
                <a:latin typeface="+mn-lt"/>
              </a:rPr>
            </a:br>
            <a:r>
              <a:rPr lang="en-US" sz="2200" i="1" dirty="0">
                <a:solidFill>
                  <a:prstClr val="white"/>
                </a:solidFill>
                <a:latin typeface="Calibri" panose="020F0502020204030204"/>
              </a:rPr>
              <a:t>Patrick </a:t>
            </a:r>
            <a:r>
              <a:rPr lang="en-US" sz="2200" i="1" dirty="0" err="1">
                <a:solidFill>
                  <a:prstClr val="white"/>
                </a:solidFill>
                <a:latin typeface="Calibri" panose="020F0502020204030204"/>
              </a:rPr>
              <a:t>O'Luanaigh</a:t>
            </a:r>
            <a:r>
              <a:rPr lang="en-US" sz="2200" i="1" dirty="0">
                <a:solidFill>
                  <a:prstClr val="white"/>
                </a:solidFill>
                <a:latin typeface="Calibri" panose="020F0502020204030204"/>
              </a:rPr>
              <a:t> (</a:t>
            </a:r>
            <a:r>
              <a:rPr lang="en-US" sz="2200" i="1" dirty="0" err="1">
                <a:solidFill>
                  <a:prstClr val="white"/>
                </a:solidFill>
                <a:latin typeface="Calibri" panose="020F0502020204030204"/>
              </a:rPr>
              <a:t>nDreams</a:t>
            </a:r>
            <a:r>
              <a:rPr lang="en-US" sz="2200" i="1" dirty="0">
                <a:solidFill>
                  <a:prstClr val="white"/>
                </a:solidFill>
                <a:latin typeface="Calibri" panose="020F0502020204030204"/>
              </a:rPr>
              <a:t>)</a:t>
            </a:r>
            <a:endParaRPr lang="en-US" sz="3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95415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FF97F57-A904-438D-AD8C-EED15153ADB2}"/>
              </a:ext>
            </a:extLst>
          </p:cNvPr>
          <p:cNvSpPr/>
          <p:nvPr/>
        </p:nvSpPr>
        <p:spPr>
          <a:xfrm>
            <a:off x="115747" y="1226916"/>
            <a:ext cx="11781392" cy="33707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Minimal is best </a:t>
            </a: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Diegetic methods work best for VR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you need interface in the Content Area 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Consider the Peripheral Zone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Better would be an on-arm or on controller interface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Gaze based interface is interested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4BA7D12-DDE5-44C2-B715-679138A4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 fontScale="90000"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Specifics: UI, where does it belong</a:t>
            </a:r>
            <a:br>
              <a:rPr lang="en-US" sz="3200" dirty="0">
                <a:solidFill>
                  <a:schemeClr val="bg1"/>
                </a:solidFill>
                <a:latin typeface="+mn-lt"/>
              </a:rPr>
            </a:br>
            <a:r>
              <a:rPr lang="en-US" sz="2200" i="1" dirty="0">
                <a:solidFill>
                  <a:prstClr val="white"/>
                </a:solidFill>
                <a:latin typeface="Calibri" panose="020F0502020204030204"/>
              </a:rPr>
              <a:t>Patrick </a:t>
            </a:r>
            <a:r>
              <a:rPr lang="en-US" sz="2200" i="1" dirty="0" err="1">
                <a:solidFill>
                  <a:prstClr val="white"/>
                </a:solidFill>
                <a:latin typeface="Calibri" panose="020F0502020204030204"/>
              </a:rPr>
              <a:t>O'Luanaigh</a:t>
            </a:r>
            <a:r>
              <a:rPr lang="en-US" sz="2200" i="1" dirty="0">
                <a:solidFill>
                  <a:prstClr val="white"/>
                </a:solidFill>
                <a:latin typeface="Calibri" panose="020F0502020204030204"/>
              </a:rPr>
              <a:t> (</a:t>
            </a:r>
            <a:r>
              <a:rPr lang="en-US" sz="2200" i="1" dirty="0" err="1">
                <a:solidFill>
                  <a:prstClr val="white"/>
                </a:solidFill>
                <a:latin typeface="Calibri" panose="020F0502020204030204"/>
              </a:rPr>
              <a:t>nDreams</a:t>
            </a:r>
            <a:r>
              <a:rPr lang="en-US" sz="2200" i="1" dirty="0">
                <a:solidFill>
                  <a:prstClr val="white"/>
                </a:solidFill>
                <a:latin typeface="Calibri" panose="020F0502020204030204"/>
              </a:rPr>
              <a:t>)</a:t>
            </a:r>
            <a:endParaRPr lang="en-US" sz="3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58736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D085FC-AFEB-4464-8774-8DEA9904A4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751" y="1328368"/>
            <a:ext cx="9144131" cy="457058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4BA7D12-DDE5-44C2-B715-679138A4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 fontScale="90000"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Specifics: UI, examples: UI in the content zone</a:t>
            </a:r>
            <a:br>
              <a:rPr lang="en-US" sz="3200" dirty="0">
                <a:solidFill>
                  <a:schemeClr val="bg1"/>
                </a:solidFill>
                <a:latin typeface="+mn-lt"/>
              </a:rPr>
            </a:br>
            <a:r>
              <a:rPr lang="en-US" sz="3200" dirty="0">
                <a:solidFill>
                  <a:schemeClr val="bg1"/>
                </a:solidFill>
                <a:latin typeface="+mn-lt"/>
              </a:rPr>
              <a:t>(</a:t>
            </a:r>
            <a:r>
              <a:rPr lang="en-US" sz="2200" i="1" dirty="0">
                <a:solidFill>
                  <a:prstClr val="white"/>
                </a:solidFill>
                <a:latin typeface="Calibri" panose="020F0502020204030204"/>
              </a:rPr>
              <a:t>Mike Alger)</a:t>
            </a:r>
            <a:endParaRPr lang="en-US" sz="3200" dirty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4CCC3E-B923-4E70-8C3D-0EE1A9D49F73}"/>
              </a:ext>
            </a:extLst>
          </p:cNvPr>
          <p:cNvGrpSpPr/>
          <p:nvPr/>
        </p:nvGrpSpPr>
        <p:grpSpPr>
          <a:xfrm>
            <a:off x="4882952" y="2651160"/>
            <a:ext cx="3517087" cy="1559859"/>
            <a:chOff x="4833257" y="2760489"/>
            <a:chExt cx="3517087" cy="1559859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8E39FF5-88EB-4F67-BE60-D4F5D98BE34E}"/>
                </a:ext>
              </a:extLst>
            </p:cNvPr>
            <p:cNvSpPr/>
            <p:nvPr/>
          </p:nvSpPr>
          <p:spPr>
            <a:xfrm>
              <a:off x="4833257" y="2760489"/>
              <a:ext cx="560935" cy="1559859"/>
            </a:xfrm>
            <a:prstGeom prst="ellipse">
              <a:avLst/>
            </a:prstGeom>
            <a:solidFill>
              <a:schemeClr val="accent6">
                <a:alpha val="61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FA1C223-51C7-4B1C-80EF-F2EB3D26710E}"/>
                </a:ext>
              </a:extLst>
            </p:cNvPr>
            <p:cNvSpPr/>
            <p:nvPr/>
          </p:nvSpPr>
          <p:spPr>
            <a:xfrm>
              <a:off x="7789409" y="2760489"/>
              <a:ext cx="560935" cy="1559859"/>
            </a:xfrm>
            <a:prstGeom prst="ellipse">
              <a:avLst/>
            </a:prstGeom>
            <a:solidFill>
              <a:schemeClr val="accent6">
                <a:alpha val="61000"/>
              </a:schemeClr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9519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27E68F8-93CE-4F35-97E3-CBCB170B02CC}"/>
              </a:ext>
            </a:extLst>
          </p:cNvPr>
          <p:cNvSpPr/>
          <p:nvPr/>
        </p:nvSpPr>
        <p:spPr>
          <a:xfrm>
            <a:off x="1600200" y="1789583"/>
            <a:ext cx="9010291" cy="45508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0EB9B51-16B2-4E98-88D3-D49287636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Specifics: Interesting UI examples and widgets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90FEB0-CA11-46AD-A508-6B14668DC7AE}"/>
              </a:ext>
            </a:extLst>
          </p:cNvPr>
          <p:cNvSpPr txBox="1"/>
          <p:nvPr/>
        </p:nvSpPr>
        <p:spPr>
          <a:xfrm>
            <a:off x="7957554" y="1245723"/>
            <a:ext cx="2816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Menu location (Cosmic Trip)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076036E-2519-4350-A1DD-8FF59F6F74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311" y="1863450"/>
            <a:ext cx="8834274" cy="440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76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4BA7D12-DDE5-44C2-B715-679138A4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 fontScale="90000"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Specifics: UI, examples: Gaze Based </a:t>
            </a:r>
            <a:br>
              <a:rPr lang="en-US" sz="3200" dirty="0">
                <a:solidFill>
                  <a:schemeClr val="bg1"/>
                </a:solidFill>
                <a:latin typeface="+mn-lt"/>
              </a:rPr>
            </a:br>
            <a:r>
              <a:rPr lang="en-US" sz="2200" i="1" dirty="0">
                <a:solidFill>
                  <a:prstClr val="white"/>
                </a:solidFill>
                <a:latin typeface="Calibri" panose="020F0502020204030204"/>
              </a:rPr>
              <a:t>(Disney)</a:t>
            </a:r>
            <a:endParaRPr lang="en-US" sz="32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001662-DAED-498C-A7FB-BD82AC314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643" y="1138029"/>
            <a:ext cx="6539947" cy="49049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8516A58-F222-41A0-B0D8-E956CC24C731}"/>
              </a:ext>
            </a:extLst>
          </p:cNvPr>
          <p:cNvSpPr txBox="1"/>
          <p:nvPr/>
        </p:nvSpPr>
        <p:spPr>
          <a:xfrm>
            <a:off x="0" y="1138029"/>
            <a:ext cx="562923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can track the head position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Ray cast and provide feedback as to cursor position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Remember user gaze often returns to the center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Move follow on menu choices off center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Feedback, for everything (hover, choose, chosen)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Cursor flash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Color change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Menu item color change (selected)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3954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4BA7D12-DDE5-44C2-B715-679138A4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Specifics: UI Examples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645E0F-0953-49F8-ACFA-18A7AFA76E03}"/>
              </a:ext>
            </a:extLst>
          </p:cNvPr>
          <p:cNvSpPr/>
          <p:nvPr/>
        </p:nvSpPr>
        <p:spPr>
          <a:xfrm>
            <a:off x="1725" y="1138687"/>
            <a:ext cx="1133510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Collection of interesting VR UI and UX elements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http://www.xr.design/tags/ui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7173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FF97F57-A904-438D-AD8C-EED15153ADB2}"/>
              </a:ext>
            </a:extLst>
          </p:cNvPr>
          <p:cNvSpPr/>
          <p:nvPr/>
        </p:nvSpPr>
        <p:spPr>
          <a:xfrm>
            <a:off x="115747" y="1226916"/>
            <a:ext cx="11973584" cy="62027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Movement Methods: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Generally movement shouldn’t be at the speed humans normally walk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Faster or slower is better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acceleration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Don’t </a:t>
            </a:r>
            <a:r>
              <a:rPr lang="en-US" sz="2400" dirty="0">
                <a:solidFill>
                  <a:prstClr val="white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 normal turning (like in a first person game)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Teleportation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Avoid changing orientation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Avoid acceleration while teleporting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frames of reference to anchor the destination (appropriate scale changes to objects)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Tunneling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Masking/removing the peripheral elements can help</a:t>
            </a: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https://www.youtube.com/watch?time_continue=31&amp;v=9fgkpM6211w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4BA7D12-DDE5-44C2-B715-679138A4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74320"/>
            <a:ext cx="10515600" cy="758952"/>
          </a:xfrm>
        </p:spPr>
        <p:txBody>
          <a:bodyPr anchor="b" anchorCtr="0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n-lt"/>
              </a:rPr>
              <a:t>VR Design Specifics</a:t>
            </a:r>
          </a:p>
        </p:txBody>
      </p:sp>
    </p:spTree>
    <p:extLst>
      <p:ext uri="{BB962C8B-B14F-4D97-AF65-F5344CB8AC3E}">
        <p14:creationId xmlns:p14="http://schemas.microsoft.com/office/powerpoint/2010/main" val="118855963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680</Words>
  <Application>Microsoft Office PowerPoint</Application>
  <PresentationFormat>Widescreen</PresentationFormat>
  <Paragraphs>134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1_Office Theme</vt:lpstr>
      <vt:lpstr>PowerPoint Presentation</vt:lpstr>
      <vt:lpstr>VR Design Specifics: UI: Text in VR Patrick O'Luanaigh (nDreams), Mike Alger, (Google)</vt:lpstr>
      <vt:lpstr>VR Design Specifics: UI, where does it belong Patrick O'Luanaigh (nDreams)</vt:lpstr>
      <vt:lpstr>VR Design Specifics: UI, where does it belong Patrick O'Luanaigh (nDreams)</vt:lpstr>
      <vt:lpstr>VR Design Specifics: UI, examples: UI in the content zone (Mike Alger)</vt:lpstr>
      <vt:lpstr>VR Design Specifics: Interesting UI examples and widgets</vt:lpstr>
      <vt:lpstr>VR Design Specifics: UI, examples: Gaze Based  (Disney)</vt:lpstr>
      <vt:lpstr>VR Design Specifics: UI Examples</vt:lpstr>
      <vt:lpstr>VR Design Specifics</vt:lpstr>
      <vt:lpstr>VR Design Specifics: Teleportation movement</vt:lpstr>
      <vt:lpstr>VR Design Specifics: Tracking Saccades will change room play</vt:lpstr>
      <vt:lpstr>VR Design: Project Review and Critique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 Design Specifics: UI: Text in VR Patrick O'Luanaigh (nDreams), Mike Alger, (Google)</dc:title>
  <dc:creator>Dan Cermak</dc:creator>
  <cp:lastModifiedBy>Dan Cermak</cp:lastModifiedBy>
  <cp:revision>2</cp:revision>
  <dcterms:created xsi:type="dcterms:W3CDTF">2019-10-08T19:46:07Z</dcterms:created>
  <dcterms:modified xsi:type="dcterms:W3CDTF">2019-10-09T00:20:22Z</dcterms:modified>
</cp:coreProperties>
</file>

<file path=docProps/thumbnail.jpeg>
</file>